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1"/>
  </p:notesMasterIdLst>
  <p:sldIdLst>
    <p:sldId id="257" r:id="rId3"/>
    <p:sldId id="258" r:id="rId4"/>
    <p:sldId id="259" r:id="rId5"/>
    <p:sldId id="260" r:id="rId6"/>
    <p:sldId id="267" r:id="rId7"/>
    <p:sldId id="268" r:id="rId8"/>
    <p:sldId id="266" r:id="rId9"/>
    <p:sldId id="264" r:id="rId10"/>
    <p:sldId id="263" r:id="rId11"/>
    <p:sldId id="265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8"/>
    <p:restoredTop sz="93209"/>
  </p:normalViewPr>
  <p:slideViewPr>
    <p:cSldViewPr snapToGrid="0" snapToObjects="1">
      <p:cViewPr varScale="1">
        <p:scale>
          <a:sx n="120" d="100"/>
          <a:sy n="120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D97F8-2640-F94F-98C1-9BBBCAC9E8F4}" type="datetimeFigureOut">
              <a:rPr lang="en-US" smtClean="0"/>
              <a:t>3/21/19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0E6DA-2B36-3A49-86B4-0C6BD866E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7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2E0FF-6D4F-4569-A2D9-D1DF699018D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97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2E0FF-6D4F-4569-A2D9-D1DF699018D8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473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838B5-3F50-FE44-BD92-77130E4F1D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6DA16-DF1B-1543-97B6-DDA7E092C1F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22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5A743-73F9-4B0B-83A7-0FC8CD349A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D0035-E2E2-42E1-A59A-BCFBD4108CF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5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14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44" y="1270456"/>
            <a:ext cx="6527929" cy="4008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altLang="ja-JP" sz="2300" dirty="0" smtClean="0">
                <a:solidFill>
                  <a:srgbClr val="595959"/>
                </a:solidFill>
              </a:rPr>
              <a:t>Other information</a:t>
            </a:r>
            <a:endParaRPr lang="en-US" altLang="ja-JP" sz="2300" dirty="0">
              <a:solidFill>
                <a:srgbClr val="595959"/>
              </a:solidFill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 smtClean="0">
                <a:solidFill>
                  <a:prstClr val="black"/>
                </a:solidFill>
              </a:rPr>
              <a:t>4.1</a:t>
            </a:r>
            <a:r>
              <a:rPr lang="en-US" altLang="ja-JP" sz="2000" dirty="0" smtClean="0">
                <a:solidFill>
                  <a:prstClr val="black"/>
                </a:solidFill>
              </a:rPr>
              <a:t>. Simple technical information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smtClean="0">
                <a:solidFill>
                  <a:prstClr val="black"/>
                </a:solidFill>
              </a:rPr>
              <a:t>Block time: ~10 minutes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smtClean="0">
                <a:solidFill>
                  <a:prstClr val="black"/>
                </a:solidFill>
              </a:rPr>
              <a:t>Block size: 2Mb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smtClean="0">
                <a:solidFill>
                  <a:prstClr val="black"/>
                </a:solidFill>
              </a:rPr>
              <a:t>Initial block reward: 50 BTC</a:t>
            </a:r>
            <a:endParaRPr lang="en-US" altLang="ja-JP" sz="2000" dirty="0" smtClean="0">
              <a:solidFill>
                <a:prstClr val="black"/>
              </a:solidFill>
            </a:endParaRP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smtClean="0">
                <a:solidFill>
                  <a:prstClr val="black"/>
                </a:solidFill>
              </a:rPr>
              <a:t>Hash function: SHA-256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smtClean="0">
                <a:solidFill>
                  <a:prstClr val="black"/>
                </a:solidFill>
              </a:rPr>
              <a:t>Total supply: 21.000.000 BTC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smtClean="0">
                <a:solidFill>
                  <a:prstClr val="black"/>
                </a:solidFill>
              </a:rPr>
              <a:t>Consensus: </a:t>
            </a:r>
            <a:r>
              <a:rPr lang="en-US" altLang="ja-JP" sz="2000" dirty="0" err="1" smtClean="0">
                <a:solidFill>
                  <a:prstClr val="black"/>
                </a:solidFill>
              </a:rPr>
              <a:t>PoW</a:t>
            </a:r>
            <a:endParaRPr lang="en-US" altLang="ja-JP" sz="20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00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466" y="2376029"/>
            <a:ext cx="5036937" cy="39581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5344" y="1270456"/>
            <a:ext cx="6527929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altLang="ja-JP" sz="2300" dirty="0" smtClean="0">
                <a:solidFill>
                  <a:srgbClr val="595959"/>
                </a:solidFill>
              </a:rPr>
              <a:t>Other information</a:t>
            </a:r>
            <a:endParaRPr lang="en-US" altLang="ja-JP" sz="2300" dirty="0">
              <a:solidFill>
                <a:srgbClr val="595959"/>
              </a:solidFill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>
                <a:solidFill>
                  <a:prstClr val="black"/>
                </a:solidFill>
              </a:rPr>
              <a:t>4</a:t>
            </a:r>
            <a:r>
              <a:rPr lang="en-US" altLang="ja-JP" sz="2000" dirty="0" smtClean="0">
                <a:solidFill>
                  <a:prstClr val="black"/>
                </a:solidFill>
              </a:rPr>
              <a:t>.2</a:t>
            </a:r>
            <a:r>
              <a:rPr lang="en-US" altLang="ja-JP" sz="2000" dirty="0" smtClean="0">
                <a:solidFill>
                  <a:prstClr val="black"/>
                </a:solidFill>
              </a:rPr>
              <a:t>. UTXO</a:t>
            </a:r>
            <a:endParaRPr lang="en-US" altLang="ja-JP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00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698" y="2317096"/>
            <a:ext cx="51816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5344" y="1270456"/>
            <a:ext cx="6527929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altLang="ja-JP" sz="2300" dirty="0" smtClean="0">
                <a:solidFill>
                  <a:srgbClr val="595959"/>
                </a:solidFill>
              </a:rPr>
              <a:t>Other information</a:t>
            </a:r>
            <a:endParaRPr lang="en-US" altLang="ja-JP" sz="2300" dirty="0">
              <a:solidFill>
                <a:srgbClr val="595959"/>
              </a:solidFill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 smtClean="0">
                <a:solidFill>
                  <a:prstClr val="black"/>
                </a:solidFill>
              </a:rPr>
              <a:t>4.3</a:t>
            </a:r>
            <a:r>
              <a:rPr lang="en-US" altLang="ja-JP" sz="2000" dirty="0" smtClean="0">
                <a:solidFill>
                  <a:prstClr val="black"/>
                </a:solidFill>
              </a:rPr>
              <a:t>. Multi-sig address</a:t>
            </a:r>
            <a:endParaRPr lang="en-US" altLang="ja-JP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72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44" y="1270456"/>
            <a:ext cx="6527929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altLang="ja-JP" sz="2300" dirty="0" smtClean="0">
                <a:solidFill>
                  <a:srgbClr val="595959"/>
                </a:solidFill>
              </a:rPr>
              <a:t>Other information</a:t>
            </a:r>
            <a:endParaRPr lang="en-US" altLang="ja-JP" sz="2300" dirty="0">
              <a:solidFill>
                <a:srgbClr val="595959"/>
              </a:solidFill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 smtClean="0">
                <a:solidFill>
                  <a:prstClr val="black"/>
                </a:solidFill>
              </a:rPr>
              <a:t>4.4</a:t>
            </a:r>
            <a:r>
              <a:rPr lang="en-US" altLang="ja-JP" sz="2000" dirty="0" smtClean="0">
                <a:solidFill>
                  <a:prstClr val="black"/>
                </a:solidFill>
              </a:rPr>
              <a:t>. How to send transaction</a:t>
            </a:r>
            <a:endParaRPr lang="en-US" altLang="ja-JP" sz="2000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019" y="2006814"/>
            <a:ext cx="5912010" cy="42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2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44" y="1270456"/>
            <a:ext cx="6527929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altLang="ja-JP" sz="2300" dirty="0" smtClean="0">
                <a:solidFill>
                  <a:srgbClr val="595959"/>
                </a:solidFill>
              </a:rPr>
              <a:t>Other information</a:t>
            </a:r>
            <a:endParaRPr lang="en-US" altLang="ja-JP" sz="2300" dirty="0">
              <a:solidFill>
                <a:srgbClr val="595959"/>
              </a:solidFill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 smtClean="0">
                <a:solidFill>
                  <a:prstClr val="black"/>
                </a:solidFill>
              </a:rPr>
              <a:t>4.5</a:t>
            </a:r>
            <a:r>
              <a:rPr lang="en-US" altLang="ja-JP" sz="2000" dirty="0" smtClean="0">
                <a:solidFill>
                  <a:prstClr val="black"/>
                </a:solidFill>
              </a:rPr>
              <a:t>. Bitcoin core wallet</a:t>
            </a:r>
            <a:endParaRPr lang="en-US" altLang="ja-JP" sz="20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855" y="2017750"/>
            <a:ext cx="6204689" cy="425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44" y="1270456"/>
            <a:ext cx="6527929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altLang="ja-JP" sz="2300" dirty="0" smtClean="0">
                <a:solidFill>
                  <a:srgbClr val="595959"/>
                </a:solidFill>
              </a:rPr>
              <a:t>Other information</a:t>
            </a:r>
            <a:endParaRPr lang="en-US" altLang="ja-JP" sz="2300" dirty="0">
              <a:solidFill>
                <a:srgbClr val="595959"/>
              </a:solidFill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 smtClean="0">
                <a:solidFill>
                  <a:prstClr val="black"/>
                </a:solidFill>
              </a:rPr>
              <a:t>4.6</a:t>
            </a:r>
            <a:r>
              <a:rPr lang="en-US" altLang="ja-JP" sz="2000" dirty="0" smtClean="0">
                <a:solidFill>
                  <a:prstClr val="black"/>
                </a:solidFill>
              </a:rPr>
              <a:t>. Bitcoin core </a:t>
            </a:r>
            <a:r>
              <a:rPr lang="mr-IN" altLang="ja-JP" sz="2000" dirty="0" smtClean="0">
                <a:solidFill>
                  <a:prstClr val="black"/>
                </a:solidFill>
              </a:rPr>
              <a:t>–</a:t>
            </a:r>
            <a:r>
              <a:rPr lang="en-US" altLang="ja-JP" sz="2000" dirty="0" smtClean="0">
                <a:solidFill>
                  <a:prstClr val="black"/>
                </a:solidFill>
              </a:rPr>
              <a:t> CLI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59803"/>
              </p:ext>
            </p:extLst>
          </p:nvPr>
        </p:nvGraphicFramePr>
        <p:xfrm>
          <a:off x="3127154" y="2509257"/>
          <a:ext cx="8128000" cy="3752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Createrawtransaction</a:t>
                      </a:r>
                      <a:endParaRPr lang="en-US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Decoderawtransaction</a:t>
                      </a:r>
                      <a:endParaRPr lang="en-US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Dumpprivkey</a:t>
                      </a:r>
                      <a:endParaRPr lang="en-US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Getbalance</a:t>
                      </a:r>
                      <a:endParaRPr lang="en-US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Getblock</a:t>
                      </a:r>
                      <a:endParaRPr lang="en-US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Getbestblockhash</a:t>
                      </a:r>
                      <a:endParaRPr lang="en-US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Getblockcount</a:t>
                      </a:r>
                      <a:endParaRPr lang="en-US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Getnewaddress</a:t>
                      </a:r>
                      <a:endParaRPr lang="en-US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Importprivkey</a:t>
                      </a:r>
                      <a:endParaRPr lang="en-US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Listunspent</a:t>
                      </a:r>
                      <a:endParaRPr lang="en-US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Sendfrom</a:t>
                      </a:r>
                      <a:endParaRPr lang="en-US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Sendtoaddress</a:t>
                      </a:r>
                      <a:endParaRPr lang="en-US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Signmessage</a:t>
                      </a:r>
                      <a:endParaRPr lang="en-US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Signrawtransaction</a:t>
                      </a:r>
                      <a:endParaRPr lang="en-US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i="0" kern="12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sendrawtransaction</a:t>
                      </a:r>
                      <a:endParaRPr lang="en-US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Validateaddress</a:t>
                      </a:r>
                      <a:endParaRPr lang="en-US" sz="1800" b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Verifymessage</a:t>
                      </a:r>
                      <a:endParaRPr lang="en-US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673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44" y="1270456"/>
            <a:ext cx="6527929" cy="4008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altLang="ja-JP" sz="2300" dirty="0" smtClean="0">
                <a:solidFill>
                  <a:srgbClr val="595959"/>
                </a:solidFill>
              </a:rPr>
              <a:t>Other information</a:t>
            </a:r>
            <a:endParaRPr lang="en-US" altLang="ja-JP" sz="2300" dirty="0">
              <a:solidFill>
                <a:srgbClr val="595959"/>
              </a:solidFill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 smtClean="0">
                <a:solidFill>
                  <a:prstClr val="black"/>
                </a:solidFill>
              </a:rPr>
              <a:t>4.6</a:t>
            </a:r>
            <a:r>
              <a:rPr lang="en-US" altLang="ja-JP" sz="2000" dirty="0" smtClean="0">
                <a:solidFill>
                  <a:prstClr val="black"/>
                </a:solidFill>
              </a:rPr>
              <a:t>. Where to buy/trade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err="1" smtClean="0">
                <a:solidFill>
                  <a:prstClr val="black"/>
                </a:solidFill>
              </a:rPr>
              <a:t>Poloniex</a:t>
            </a:r>
            <a:endParaRPr lang="en-US" altLang="ja-JP" sz="2000" dirty="0" smtClean="0">
              <a:solidFill>
                <a:prstClr val="black"/>
              </a:solidFill>
            </a:endParaRP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err="1" smtClean="0">
                <a:solidFill>
                  <a:prstClr val="black"/>
                </a:solidFill>
              </a:rPr>
              <a:t>Bitkoex</a:t>
            </a:r>
            <a:endParaRPr lang="en-US" altLang="ja-JP" sz="2000" dirty="0" smtClean="0">
              <a:solidFill>
                <a:prstClr val="black"/>
              </a:solidFill>
            </a:endParaRP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err="1" smtClean="0">
                <a:solidFill>
                  <a:prstClr val="black"/>
                </a:solidFill>
              </a:rPr>
              <a:t>HitBTC</a:t>
            </a:r>
            <a:endParaRPr lang="en-US" altLang="ja-JP" sz="2000" dirty="0" smtClean="0">
              <a:solidFill>
                <a:prstClr val="black"/>
              </a:solidFill>
            </a:endParaRP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err="1" smtClean="0">
                <a:solidFill>
                  <a:prstClr val="black"/>
                </a:solidFill>
              </a:rPr>
              <a:t>Binance</a:t>
            </a:r>
            <a:endParaRPr lang="en-US" altLang="ja-JP" sz="2000" dirty="0" smtClean="0">
              <a:solidFill>
                <a:prstClr val="black"/>
              </a:solidFill>
            </a:endParaRP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err="1" smtClean="0">
                <a:solidFill>
                  <a:prstClr val="black"/>
                </a:solidFill>
              </a:rPr>
              <a:t>Changelly</a:t>
            </a:r>
            <a:endParaRPr lang="en-US" altLang="ja-JP" sz="2000" dirty="0">
              <a:solidFill>
                <a:prstClr val="black"/>
              </a:solidFill>
            </a:endParaRP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smtClean="0">
                <a:solidFill>
                  <a:prstClr val="black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67866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44" y="1270456"/>
            <a:ext cx="5269108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5"/>
            </a:pPr>
            <a:r>
              <a:rPr lang="en-US" altLang="ja-JP" sz="2300" dirty="0" smtClean="0">
                <a:solidFill>
                  <a:srgbClr val="595959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73274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serscontent2.emaze.com/images/5d6eb9e9-efd3-4d82-aadd-f3483324759d/9592ffbb-1e42-474d-9709-ebc7c556eaacimage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058" y="1187571"/>
            <a:ext cx="6738519" cy="488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</p:spTree>
    <p:extLst>
      <p:ext uri="{BB962C8B-B14F-4D97-AF65-F5344CB8AC3E}">
        <p14:creationId xmlns:p14="http://schemas.microsoft.com/office/powerpoint/2010/main" val="1571966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221" y="1122363"/>
            <a:ext cx="10989275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BLOCKCHAIN</a:t>
            </a:r>
            <a:br>
              <a:rPr lang="en-US" dirty="0" smtClean="0"/>
            </a:br>
            <a:r>
              <a:rPr lang="en-US" sz="4400" dirty="0" smtClean="0"/>
              <a:t>P2. BITCOIN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9858" y="3923314"/>
            <a:ext cx="9144000" cy="1655762"/>
          </a:xfrm>
        </p:spPr>
        <p:txBody>
          <a:bodyPr/>
          <a:lstStyle/>
          <a:p>
            <a:r>
              <a:rPr lang="en-US" dirty="0" err="1" smtClean="0"/>
              <a:t>Chainos</a:t>
            </a:r>
            <a:r>
              <a:rPr lang="en-US" dirty="0" smtClean="0"/>
              <a:t> Solution </a:t>
            </a:r>
          </a:p>
          <a:p>
            <a:r>
              <a:rPr lang="en-US" dirty="0" smtClean="0"/>
              <a:t>2019/03/21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8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2776" y="1270456"/>
            <a:ext cx="10949520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ja-JP" sz="2300" dirty="0">
                <a:solidFill>
                  <a:srgbClr val="595959"/>
                </a:solidFill>
              </a:rPr>
              <a:t>AGENDA</a:t>
            </a:r>
          </a:p>
          <a:p>
            <a:pPr marL="914400" lvl="1" indent="-457200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ja-JP" sz="2000" dirty="0" smtClean="0">
                <a:solidFill>
                  <a:srgbClr val="595959"/>
                </a:solidFill>
              </a:rPr>
              <a:t>Bitcoin history</a:t>
            </a:r>
            <a:endParaRPr lang="en-US" altLang="ja-JP" sz="2000" dirty="0">
              <a:solidFill>
                <a:srgbClr val="595959"/>
              </a:solidFill>
            </a:endParaRPr>
          </a:p>
          <a:p>
            <a:pPr marL="914400" lvl="1" indent="-457200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ja-JP" sz="2000" dirty="0" smtClean="0">
                <a:solidFill>
                  <a:srgbClr val="595959"/>
                </a:solidFill>
              </a:rPr>
              <a:t>Advantages </a:t>
            </a:r>
            <a:r>
              <a:rPr lang="en-US" altLang="ja-JP" sz="2000" dirty="0">
                <a:solidFill>
                  <a:srgbClr val="595959"/>
                </a:solidFill>
              </a:rPr>
              <a:t>and </a:t>
            </a:r>
            <a:r>
              <a:rPr lang="en-US" altLang="ja-JP" sz="2000" dirty="0" smtClean="0">
                <a:solidFill>
                  <a:srgbClr val="595959"/>
                </a:solidFill>
              </a:rPr>
              <a:t>disadvantages</a:t>
            </a:r>
          </a:p>
          <a:p>
            <a:pPr marL="914400" lvl="1" indent="-457200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ja-JP" sz="2000" dirty="0" smtClean="0">
                <a:solidFill>
                  <a:srgbClr val="595959"/>
                </a:solidFill>
              </a:rPr>
              <a:t>Familiars</a:t>
            </a:r>
            <a:endParaRPr lang="en-US" altLang="ja-JP" sz="2000" dirty="0">
              <a:solidFill>
                <a:srgbClr val="595959"/>
              </a:solidFill>
            </a:endParaRPr>
          </a:p>
          <a:p>
            <a:pPr marL="914400" lvl="1" indent="-457200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ja-JP" sz="2000" dirty="0" smtClean="0">
                <a:solidFill>
                  <a:srgbClr val="595959"/>
                </a:solidFill>
              </a:rPr>
              <a:t>Other information</a:t>
            </a:r>
            <a:endParaRPr lang="en-US" altLang="ja-JP" sz="2000" dirty="0">
              <a:solidFill>
                <a:srgbClr val="595959"/>
              </a:solidFill>
            </a:endParaRPr>
          </a:p>
          <a:p>
            <a:pPr marL="914400" lvl="1" indent="-457200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ja-JP" sz="2000" dirty="0">
                <a:solidFill>
                  <a:srgbClr val="595959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50170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10949520" cy="216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Tx/>
              <a:buAutoNum type="arabicPeriod"/>
            </a:pPr>
            <a:r>
              <a:rPr lang="en-US" altLang="ja-JP" sz="2300" dirty="0" smtClean="0">
                <a:solidFill>
                  <a:srgbClr val="595959"/>
                </a:solidFill>
              </a:rPr>
              <a:t>Bitcoin history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smtClean="0">
                <a:solidFill>
                  <a:prstClr val="black"/>
                </a:solidFill>
              </a:rPr>
              <a:t>Satoshi </a:t>
            </a:r>
            <a:r>
              <a:rPr lang="en-US" altLang="ja-JP" sz="2000" dirty="0" err="1" smtClean="0">
                <a:solidFill>
                  <a:prstClr val="black"/>
                </a:solidFill>
              </a:rPr>
              <a:t>Nakamoto</a:t>
            </a:r>
            <a:endParaRPr lang="en-US" altLang="ja-JP" sz="2000" dirty="0" smtClean="0">
              <a:solidFill>
                <a:prstClr val="black"/>
              </a:solidFill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smtClean="0">
                <a:solidFill>
                  <a:prstClr val="black"/>
                </a:solidFill>
              </a:rPr>
              <a:t>03/01/2009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altLang="ja-JP" sz="2000" dirty="0" smtClean="0">
                <a:solidFill>
                  <a:prstClr val="black"/>
                </a:solidFill>
              </a:rPr>
              <a:t>17/12/2017 (19 783.06$/BTC)</a:t>
            </a:r>
            <a:endParaRPr lang="en-US" altLang="ja-JP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2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6527929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2"/>
            </a:pPr>
            <a:r>
              <a:rPr lang="en-US" altLang="ja-JP" sz="2300" dirty="0">
                <a:solidFill>
                  <a:srgbClr val="595959"/>
                </a:solidFill>
              </a:rPr>
              <a:t>Advantages and disadvantages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>
                <a:solidFill>
                  <a:prstClr val="black"/>
                </a:solidFill>
              </a:rPr>
              <a:t>2</a:t>
            </a:r>
            <a:r>
              <a:rPr lang="en-US" altLang="ja-JP" sz="2000" dirty="0" smtClean="0">
                <a:solidFill>
                  <a:prstClr val="black"/>
                </a:solidFill>
              </a:rPr>
              <a:t>.1</a:t>
            </a:r>
            <a:r>
              <a:rPr lang="en-US" altLang="ja-JP" sz="2000" dirty="0">
                <a:solidFill>
                  <a:prstClr val="black"/>
                </a:solidFill>
              </a:rPr>
              <a:t>. Advantages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Freedom in payment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Control and security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Information </a:t>
            </a:r>
            <a:r>
              <a:rPr lang="en-US" altLang="ja-JP" sz="2000" dirty="0" smtClean="0">
                <a:solidFill>
                  <a:srgbClr val="595959"/>
                </a:solidFill>
              </a:rPr>
              <a:t>is transparent</a:t>
            </a:r>
          </a:p>
        </p:txBody>
      </p:sp>
      <p:pic>
        <p:nvPicPr>
          <p:cNvPr id="6146" name="Picture 2" descr="Image result for advant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503" y="2020264"/>
            <a:ext cx="4400550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59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6527929" cy="308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2"/>
            </a:pPr>
            <a:r>
              <a:rPr lang="en-US" altLang="ja-JP" sz="2300" dirty="0">
                <a:solidFill>
                  <a:srgbClr val="595959"/>
                </a:solidFill>
              </a:rPr>
              <a:t>Advantages and disadvantages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altLang="ja-JP" sz="2000" dirty="0">
                <a:solidFill>
                  <a:prstClr val="black"/>
                </a:solidFill>
              </a:rPr>
              <a:t>2</a:t>
            </a:r>
            <a:r>
              <a:rPr lang="en-US" altLang="ja-JP" sz="2000" dirty="0" smtClean="0">
                <a:solidFill>
                  <a:prstClr val="black"/>
                </a:solidFill>
              </a:rPr>
              <a:t>.2</a:t>
            </a:r>
            <a:r>
              <a:rPr lang="en-US" altLang="ja-JP" sz="2000" dirty="0">
                <a:solidFill>
                  <a:prstClr val="black"/>
                </a:solidFill>
              </a:rPr>
              <a:t>. Disadvantages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Volatility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High fee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Bad performance</a:t>
            </a: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ja-JP" sz="2000" dirty="0" smtClean="0">
                <a:solidFill>
                  <a:srgbClr val="595959"/>
                </a:solidFill>
              </a:rPr>
              <a:t>Waste of electricity</a:t>
            </a:r>
            <a:endParaRPr lang="en-US" altLang="ja-JP" sz="2000" dirty="0">
              <a:solidFill>
                <a:srgbClr val="595959"/>
              </a:solidFill>
            </a:endParaRPr>
          </a:p>
        </p:txBody>
      </p:sp>
      <p:pic>
        <p:nvPicPr>
          <p:cNvPr id="7170" name="Picture 2" descr="Image result for disadvant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167" y="2090610"/>
            <a:ext cx="5023134" cy="310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97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6527929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US" altLang="ja-JP" sz="2300" dirty="0" smtClean="0">
                <a:solidFill>
                  <a:srgbClr val="595959"/>
                </a:solidFill>
              </a:rPr>
              <a:t>Familiars</a:t>
            </a:r>
            <a:endParaRPr lang="en-US" altLang="ja-JP" sz="2300" dirty="0">
              <a:solidFill>
                <a:srgbClr val="59595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72" y="2608476"/>
            <a:ext cx="11249247" cy="273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1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6527929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US" altLang="ja-JP" sz="2300" dirty="0" smtClean="0">
                <a:solidFill>
                  <a:srgbClr val="595959"/>
                </a:solidFill>
              </a:rPr>
              <a:t>Familiars</a:t>
            </a:r>
            <a:endParaRPr lang="en-US" altLang="ja-JP" sz="2300" dirty="0">
              <a:solidFill>
                <a:srgbClr val="59595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19" y="2413590"/>
            <a:ext cx="9961185" cy="346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3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3091" y="382555"/>
            <a:ext cx="2983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prstClr val="white"/>
                </a:solidFill>
              </a:rPr>
              <a:t>CHAINOS SOLUTION JSC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091" y="839569"/>
            <a:ext cx="28007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rgbClr val="00B0F0"/>
                </a:solidFill>
              </a:rPr>
              <a:t>Blockchain</a:t>
            </a:r>
            <a:r>
              <a:rPr lang="en-US" sz="2200" b="1" dirty="0">
                <a:solidFill>
                  <a:srgbClr val="00B0F0"/>
                </a:solidFill>
              </a:rPr>
              <a:t> technology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344" y="1270456"/>
            <a:ext cx="6527929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US" altLang="ja-JP" sz="2300" dirty="0" smtClean="0">
                <a:solidFill>
                  <a:srgbClr val="595959"/>
                </a:solidFill>
              </a:rPr>
              <a:t>Familiars</a:t>
            </a:r>
            <a:endParaRPr lang="en-US" altLang="ja-JP" sz="2300" dirty="0">
              <a:solidFill>
                <a:srgbClr val="59595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29" y="1839771"/>
            <a:ext cx="7717023" cy="434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5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238</Words>
  <Application>Microsoft Macintosh PowerPoint</Application>
  <PresentationFormat>Widescreen</PresentationFormat>
  <Paragraphs>104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Calibri</vt:lpstr>
      <vt:lpstr>Calibri Light</vt:lpstr>
      <vt:lpstr>Mangal</vt:lpstr>
      <vt:lpstr>ＭＳ Ｐゴシック</vt:lpstr>
      <vt:lpstr>Wingdings</vt:lpstr>
      <vt:lpstr>Arial</vt:lpstr>
      <vt:lpstr>1_Office Theme</vt:lpstr>
      <vt:lpstr>2_Office Theme</vt:lpstr>
      <vt:lpstr>PowerPoint Presentation</vt:lpstr>
      <vt:lpstr>BLOCKCHAIN P2. BITCOIN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51</cp:revision>
  <dcterms:created xsi:type="dcterms:W3CDTF">2019-03-21T04:13:27Z</dcterms:created>
  <dcterms:modified xsi:type="dcterms:W3CDTF">2019-03-21T07:09:42Z</dcterms:modified>
</cp:coreProperties>
</file>